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35.xml" ContentType="application/vnd.openxmlformats-officedocument.presentationml.notesSlide+xml"/>
  <Override PartName="/ppt/notesSlides/_rels/notesSlide35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0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1.png" ContentType="image/png"/>
  <Override PartName="/ppt/media/image42.jpeg" ContentType="image/jpeg"/>
  <Override PartName="/ppt/media/image43.jpeg" ContentType="image/jpeg"/>
  <Override PartName="/ppt/media/image44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Kliknij, aby przesunąć slajd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l-PL" sz="2000" spc="-1" strike="noStrike">
                <a:latin typeface="Arial"/>
              </a:rPr>
              <a:t>Kliknij, aby edytować format notatek</a:t>
            </a:r>
            <a:endParaRPr b="0" lang="pl-PL" sz="20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l-PL" sz="1400" spc="-1" strike="noStrike">
                <a:latin typeface="Times New Roman"/>
              </a:rPr>
              <a:t>&lt;główka&gt;</a:t>
            </a:r>
            <a:endParaRPr b="0" lang="pl-PL" sz="1400" spc="-1" strike="noStrike">
              <a:latin typeface="Times New Roman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dt" idx="1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l-PL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l-PL" sz="1400" spc="-1" strike="noStrike">
                <a:latin typeface="Times New Roman"/>
              </a:rPr>
              <a:t>&lt;data/godzina&gt;</a:t>
            </a:r>
            <a:endParaRPr b="0" lang="pl-PL" sz="1400" spc="-1" strike="noStrike">
              <a:latin typeface="Times New Roman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ftr" idx="2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l-PL" sz="1400" spc="-1" strike="noStrike">
                <a:latin typeface="Times New Roman"/>
              </a:defRPr>
            </a:lvl1pPr>
          </a:lstStyle>
          <a:p>
            <a:r>
              <a:rPr b="0" lang="pl-PL" sz="1400" spc="-1" strike="noStrike">
                <a:latin typeface="Times New Roman"/>
              </a:rPr>
              <a:t>&lt;stopka&gt;</a:t>
            </a:r>
            <a:endParaRPr b="0" lang="pl-PL" sz="1400" spc="-1" strike="noStrike">
              <a:latin typeface="Times New Roman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l-PL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7E19B10-B3EC-47A1-86C8-47DC39DC0C0D}" type="slidenum">
              <a:rPr b="0" lang="pl-PL" sz="1400" spc="-1" strike="noStrike">
                <a:latin typeface="Times New Roman"/>
              </a:rPr>
              <a:t>&lt;numer&gt;</a:t>
            </a:fld>
            <a:endParaRPr b="0" lang="pl-P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l-PL" sz="2000" spc="-1" strike="noStrike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9F293B-9C8D-48A6-A2FA-927FD0370D42}" type="slidenum">
              <a:rPr b="0" lang="en-US" sz="1200" spc="-1" strike="noStrike">
                <a:latin typeface="Times New Roman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75C32F-2477-40C0-873F-EAEAC7BB6E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BAC7B4-F5D8-448B-BC5A-AAC74D4C12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E9E119-401B-4038-AD2C-41BAC491EB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B05BFA-0951-4DB5-9344-A99C9F538A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0D2C38-01DA-431E-A3ED-758169B9D0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47785C-CF68-4D26-9D56-729D16A73D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8E75A5-20C1-4272-B7AD-56E3D520D9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E8B361-28EB-45FF-A5C1-DEBBF716C5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7E5E12-9EDA-49EC-8298-0E936D67C3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F34D6D-2832-4C2E-8F5F-D575133CFB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1EC72D-FF6A-4A7C-A422-4948465A4A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18F42F-13EB-44F8-A0F7-9430DC05DD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C76AC9-05BB-492A-9E5E-AD2C7AB0A5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78F548-BFA2-43C1-BE26-9A58B41618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F2CB30-3ED9-4185-88B7-44EA8D543E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500056-8406-4CB4-A073-9D9B0914B5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B9AC99-2FB4-4FFB-A51B-C66C6492F6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CB2C4D-E0B4-48CC-9993-96FDC297E2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5D4C0C-AD30-403B-B8CB-0955CA44B5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974FF3-2D3B-45AB-8040-04DFA85B08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E00303-5614-45D4-A83E-A300447B15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DDB5D1-9DDF-4D48-9544-595185F227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CF3E8D-56D6-41DC-B310-8EFEC69A04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AF1D9F-C47D-4E7F-B0A5-F8E3814BED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F343F1-AA65-439F-BF63-F7EA6DDE93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79C3375-6F7C-42FD-9C01-C7271A4807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1B58DF8-B421-4AD9-A81A-F0DD49A132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F0CF99-1A05-4B4E-84F7-F5FF684618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E9EC77-E7E5-43E3-80C1-4D3D499540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E1FC61E-A307-4029-A912-B2F396373D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1C17BE6-0EA3-405F-B859-A35EE2C098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27F3E3-CE2D-4D41-A40B-1E06F6F9AD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DDB75D-5462-4A85-BCF7-21A402357F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63B8030-947E-460B-B995-E293D5F665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772A67-616D-47AC-B510-A2A374A881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127A2C4-5CDA-44E9-8E5E-6658C9ED5EC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160D4E-68D4-46E4-80D2-8683B475C6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68C42EB-0E57-449B-A05E-5805C64CF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D3D93A8-CC89-4CCD-AB0F-A2954C661C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6FF3AC8-547C-4C69-9633-E3DD91CAA6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A68DC7E-081C-4F87-A879-9D25574B14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47B4095-893F-40BB-B448-D47F30C821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603724B-34CC-4DD2-8603-789DAEB13B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5AC1DE-DC53-439B-9569-DDB1246966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F5EC10B-CF2B-4582-8BBD-33309B45D7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805EA62-5A45-4ECA-92E7-0EC7B6A46D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E107C28-4720-4042-AD31-3A50A81C35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BF025E3-2EA1-4EB1-89B4-090CAD5C01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8209048-27D0-493E-94A4-A9DE51067A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C7D726-7A28-476B-B048-28F9DD54A0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E3C5A97-0304-4111-8660-0C9D315C0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D214AEF-4925-4D2D-ACD9-806E356ECA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B19ACE5-AC4E-4ECE-BD93-6D49BA4F2B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7FCBEB-5EDA-4813-AAA7-699D822743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B90BD3C-A510-4BA1-BDD2-E669AE9041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6D56DB2-65C0-4254-9FE6-FA9428E2C1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688F5D4-F9E3-4BE3-A403-1A1728270F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2C2FAC9-73C3-468E-8FD4-49D6F17EB4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C2B046-3305-4266-8934-C2B252A19A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77F98C7-DF08-4903-A014-5CE48DEE42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43BD030-2ED3-4ACD-89F8-30232B4253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9876F94-7359-44B5-A74B-FF0C0C5F14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1A37FF9-35BD-4937-AD77-2B661E31C4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665F392-80EE-4775-BA97-C4464C77A7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4818687-D382-44A3-8724-A93846AA41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1604880" y="894240"/>
            <a:ext cx="5181480" cy="1174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l-P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9C453C7-4283-4EED-AA8B-6A59C2D524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AF9B130-96E1-4FCC-BDFF-1984614E1E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45C3EDE-830C-4FD1-AF95-4A7684E209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04316DD-C30C-45A3-9945-99EE0A173B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1604880" y="5052600"/>
            <a:ext cx="51814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DBB40EC-3A4C-4ACA-85EF-4DE9289823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4259880" y="372852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1604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4259880" y="5052600"/>
            <a:ext cx="252828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BD01797-B004-4E74-8944-24ACDA4909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160488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335700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5109120" y="372852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/>
          </p:nvPr>
        </p:nvSpPr>
        <p:spPr>
          <a:xfrm>
            <a:off x="160488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/>
          </p:nvPr>
        </p:nvSpPr>
        <p:spPr>
          <a:xfrm>
            <a:off x="335700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/>
          </p:nvPr>
        </p:nvSpPr>
        <p:spPr>
          <a:xfrm>
            <a:off x="5109120" y="5052600"/>
            <a:ext cx="1668240" cy="12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829AB57-91F4-4C19-BE13-5C2A3801E70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pl-PL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43fff"/>
            </a:gs>
            <a:gs pos="100000">
              <a:srgbClr val="ff902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3080" y="1348560"/>
            <a:ext cx="4075920" cy="365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Univers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456880" y="0"/>
            <a:ext cx="673452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" name="Straight Connector 13"/>
          <p:cNvSpPr/>
          <p:nvPr/>
        </p:nvSpPr>
        <p:spPr>
          <a:xfrm flipH="1">
            <a:off x="793080" y="6274080"/>
            <a:ext cx="11398680" cy="36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/>
          <p:cNvSpPr/>
          <p:nvPr/>
        </p:nvSpPr>
        <p:spPr>
          <a:xfrm>
            <a:off x="1122840" y="252720"/>
            <a:ext cx="4739400" cy="3042360"/>
          </a:xfrm>
          <a:prstGeom prst="rect">
            <a:avLst/>
          </a:pr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Rectangle 11"/>
          <p:cNvSpPr/>
          <p:nvPr/>
        </p:nvSpPr>
        <p:spPr>
          <a:xfrm>
            <a:off x="425520" y="3548160"/>
            <a:ext cx="4739400" cy="3042360"/>
          </a:xfrm>
          <a:prstGeom prst="rect">
            <a:avLst/>
          </a:pr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392520" y="252720"/>
            <a:ext cx="4434480" cy="1964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352520" y="539640"/>
            <a:ext cx="4281120" cy="24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54120" y="3835440"/>
            <a:ext cx="4281120" cy="24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392520" y="2646000"/>
            <a:ext cx="4434480" cy="371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to edit master text style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5"/>
          <p:cNvSpPr>
            <a:spLocks noGrp="1"/>
          </p:cNvSpPr>
          <p:nvPr>
            <p:ph type="dt" idx="1"/>
          </p:nvPr>
        </p:nvSpPr>
        <p:spPr>
          <a:xfrm>
            <a:off x="5785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 idx="2"/>
          </p:nvPr>
        </p:nvSpPr>
        <p:spPr>
          <a:xfrm rot="16200000">
            <a:off x="9812160" y="1591920"/>
            <a:ext cx="3547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A599AC-0BB5-4BA6-80B2-E7415BC19CC7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Oval 2"/>
          <p:cNvSpPr/>
          <p:nvPr/>
        </p:nvSpPr>
        <p:spPr>
          <a:xfrm>
            <a:off x="192240" y="536400"/>
            <a:ext cx="5784480" cy="5784480"/>
          </a:xfrm>
          <a:prstGeom prst="ellipse">
            <a:avLst/>
          </a:pr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67240" y="2446560"/>
            <a:ext cx="4434480" cy="1964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Univers"/>
              </a:rPr>
              <a:t>Click to edit Master title style</a:t>
            </a:r>
            <a:endParaRPr b="0" lang="en-US" sz="45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392520" y="536400"/>
            <a:ext cx="4518000" cy="578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to edit master text style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89" name="Graphic 13"/>
          <p:cNvSpPr/>
          <p:nvPr/>
        </p:nvSpPr>
        <p:spPr>
          <a:xfrm>
            <a:off x="1109880" y="351360"/>
            <a:ext cx="198360" cy="198360"/>
          </a:xfrm>
          <a:custGeom>
            <a:avLst/>
            <a:gdLst/>
            <a:ahLst/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raphic 12"/>
          <p:cNvSpPr/>
          <p:nvPr/>
        </p:nvSpPr>
        <p:spPr>
          <a:xfrm>
            <a:off x="5425920" y="5733000"/>
            <a:ext cx="129960" cy="12996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raphic 15"/>
          <p:cNvSpPr/>
          <p:nvPr/>
        </p:nvSpPr>
        <p:spPr>
          <a:xfrm>
            <a:off x="539280" y="1072440"/>
            <a:ext cx="182160" cy="182160"/>
          </a:xfrm>
          <a:custGeom>
            <a:avLst/>
            <a:gdLst/>
            <a:ah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PlaceHolder 3"/>
          <p:cNvSpPr>
            <a:spLocks noGrp="1"/>
          </p:cNvSpPr>
          <p:nvPr>
            <p:ph type="dt" idx="4"/>
          </p:nvPr>
        </p:nvSpPr>
        <p:spPr>
          <a:xfrm>
            <a:off x="5785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5"/>
          </p:nvPr>
        </p:nvSpPr>
        <p:spPr>
          <a:xfrm rot="16200000">
            <a:off x="9812160" y="1591920"/>
            <a:ext cx="3547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C746A-0DEF-4DD6-A849-F2081BE6A042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1" marL="6858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2" marL="11430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3" marL="16002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4" marL="20574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1" marL="6858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2" marL="11430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3" marL="16002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4" marL="2057400" indent="-2286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9CAC24-DA27-466E-B419-564E95DE2F0E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139" name="Straight Connector 9"/>
          <p:cNvSpPr/>
          <p:nvPr/>
        </p:nvSpPr>
        <p:spPr>
          <a:xfrm>
            <a:off x="715680" y="356760"/>
            <a:ext cx="360" cy="649260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Graphic 15"/>
          <p:cNvSpPr/>
          <p:nvPr/>
        </p:nvSpPr>
        <p:spPr>
          <a:xfrm>
            <a:off x="10508400" y="492120"/>
            <a:ext cx="138600" cy="138600"/>
          </a:xfrm>
          <a:custGeom>
            <a:avLst/>
            <a:gdLst/>
            <a:ahLst/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raphic 16"/>
          <p:cNvSpPr/>
          <p:nvPr/>
        </p:nvSpPr>
        <p:spPr>
          <a:xfrm>
            <a:off x="11477880" y="1055520"/>
            <a:ext cx="127440" cy="127440"/>
          </a:xfrm>
          <a:custGeom>
            <a:avLst/>
            <a:gdLst/>
            <a:ahLst/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raphic 14"/>
          <p:cNvSpPr/>
          <p:nvPr/>
        </p:nvSpPr>
        <p:spPr>
          <a:xfrm>
            <a:off x="11241720" y="446760"/>
            <a:ext cx="90720" cy="9072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80" name="Straight Connector 6"/>
          <p:cNvSpPr/>
          <p:nvPr/>
        </p:nvSpPr>
        <p:spPr>
          <a:xfrm>
            <a:off x="715680" y="356760"/>
            <a:ext cx="360" cy="649260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Univers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19A455-4F3E-429E-BE38-02C3F2D300FA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traight Connector 16"/>
          <p:cNvSpPr/>
          <p:nvPr/>
        </p:nvSpPr>
        <p:spPr>
          <a:xfrm>
            <a:off x="0" y="806400"/>
            <a:ext cx="7903440" cy="36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Graphic 11"/>
          <p:cNvSpPr/>
          <p:nvPr/>
        </p:nvSpPr>
        <p:spPr>
          <a:xfrm>
            <a:off x="10969200" y="1779840"/>
            <a:ext cx="138600" cy="138600"/>
          </a:xfrm>
          <a:custGeom>
            <a:avLst/>
            <a:gdLst/>
            <a:ahLst/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Graphic 10"/>
          <p:cNvSpPr/>
          <p:nvPr/>
        </p:nvSpPr>
        <p:spPr>
          <a:xfrm>
            <a:off x="11281680" y="2070720"/>
            <a:ext cx="90720" cy="9072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988920"/>
            <a:ext cx="4984200" cy="1491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838080" y="2814480"/>
            <a:ext cx="4984200" cy="335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to edit Master text styles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7464600" y="1678320"/>
            <a:ext cx="4267440" cy="42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ftr" idx="14"/>
          </p:nvPr>
        </p:nvSpPr>
        <p:spPr>
          <a:xfrm>
            <a:off x="7962120" y="6238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E01CDF-98EB-4F58-91B5-3D6CE3E665BF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Kliknij, aby edytować format tekstu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Drugi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Trzeci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Czwarty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Piąty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Szósty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Siódmy poziom konspektu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Kliknij, aby edytować format tekstu tytułu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43fff"/>
            </a:gs>
            <a:gs pos="100000">
              <a:srgbClr val="ff902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604880" y="89424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398" strike="noStrike">
                <a:solidFill>
                  <a:srgbClr val="ffffff"/>
                </a:solidFill>
                <a:latin typeface="Univer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5" name="Graphic 13"/>
          <p:cNvSpPr/>
          <p:nvPr/>
        </p:nvSpPr>
        <p:spPr>
          <a:xfrm>
            <a:off x="669240" y="1606320"/>
            <a:ext cx="138600" cy="138600"/>
          </a:xfrm>
          <a:custGeom>
            <a:avLst/>
            <a:gdLst/>
            <a:ahLst/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raphic 12"/>
          <p:cNvSpPr/>
          <p:nvPr/>
        </p:nvSpPr>
        <p:spPr>
          <a:xfrm>
            <a:off x="1028160" y="1835640"/>
            <a:ext cx="90720" cy="9072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Graphic 15"/>
          <p:cNvSpPr/>
          <p:nvPr/>
        </p:nvSpPr>
        <p:spPr>
          <a:xfrm>
            <a:off x="653760" y="2060280"/>
            <a:ext cx="127440" cy="127440"/>
          </a:xfrm>
          <a:custGeom>
            <a:avLst/>
            <a:gdLst/>
            <a:ah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604880" y="3728520"/>
            <a:ext cx="5181480" cy="2534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Univers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7130160" y="1856160"/>
            <a:ext cx="2040480" cy="204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9325080" y="0"/>
            <a:ext cx="2866320" cy="292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8465400" y="3268080"/>
            <a:ext cx="3726360" cy="358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97" strike="noStrike" cap="all">
                <a:solidFill>
                  <a:srgbClr val="fff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409AD6-7D89-4A56-9C60-BB31DCB82E15}" type="slidenum">
              <a:rPr b="1" lang="en-US" sz="1200" spc="97" strike="noStrike" cap="all">
                <a:solidFill>
                  <a:srgbClr val="fff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313" name="Straight Connector 29"/>
          <p:cNvSpPr/>
          <p:nvPr/>
        </p:nvSpPr>
        <p:spPr>
          <a:xfrm>
            <a:off x="1301040" y="3496320"/>
            <a:ext cx="360" cy="3352680"/>
          </a:xfrm>
          <a:prstGeom prst="line">
            <a:avLst/>
          </a:prstGeom>
          <a:ln cap="sq" w="25400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PlaceHolder 7"/>
          <p:cNvSpPr>
            <a:spLocks noGrp="1"/>
          </p:cNvSpPr>
          <p:nvPr>
            <p:ph type="dt" idx="17"/>
          </p:nvPr>
        </p:nvSpPr>
        <p:spPr>
          <a:xfrm>
            <a:off x="1301400" y="2181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fff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ffffff"/>
                </a:solidFill>
                <a:latin typeface="Univers"/>
              </a:rPr>
              <a:t>&lt;data/godzina&gt;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315" name="PlaceHolder 8"/>
          <p:cNvSpPr>
            <a:spLocks noGrp="1"/>
          </p:cNvSpPr>
          <p:nvPr>
            <p:ph type="ftr" idx="18"/>
          </p:nvPr>
        </p:nvSpPr>
        <p:spPr>
          <a:xfrm rot="16200000">
            <a:off x="-762480" y="4999320"/>
            <a:ext cx="33523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200" spc="97" strike="noStrike" cap="all">
                <a:solidFill>
                  <a:srgbClr val="fff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ffffff"/>
                </a:solidFill>
                <a:latin typeface="Univers"/>
              </a:rPr>
              <a:t>&lt;stopka&gt;</a:t>
            </a:r>
            <a:endParaRPr b="0" lang="pl-P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minikube.sigs.k8s.io/docs/start/" TargetMode="External"/><Relationship Id="rId2" Type="http://schemas.openxmlformats.org/officeDocument/2006/relationships/hyperlink" Target="https://github.com/xvnpw/k8s-ingress-auth-bypass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hyperlink" Target="https://xvnpw.github.io/" TargetMode="External"/><Relationship Id="rId4" Type="http://schemas.openxmlformats.org/officeDocument/2006/relationships/hyperlink" Target="https://twitter.com/xvnpw" TargetMode="External"/><Relationship Id="rId5" Type="http://schemas.openxmlformats.org/officeDocument/2006/relationships/hyperlink" Target="https://github.com/xvnpw" TargetMode="External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hackerone.com/reports/1357948" TargetMode="External"/><Relationship Id="rId2" Type="http://schemas.openxmlformats.org/officeDocument/2006/relationships/hyperlink" Target="https://github.com/xvnpw/k8s-ingress-auth-bypass" TargetMode="External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7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93080" y="1348560"/>
            <a:ext cx="4075920" cy="365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Univers"/>
              </a:rPr>
              <a:t>Bypassing external authentication in ingress-nginx</a:t>
            </a:r>
            <a:endParaRPr b="0" lang="en-US" sz="36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793080" y="5170320"/>
            <a:ext cx="4075920" cy="99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Univers"/>
              </a:rPr>
              <a:t>Marcin Niemiec</a:t>
            </a:r>
            <a:endParaRPr b="0" lang="pl-PL" sz="2400" spc="-1" strike="noStrike">
              <a:latin typeface="Arial"/>
            </a:endParaRPr>
          </a:p>
        </p:txBody>
      </p:sp>
      <p:sp>
        <p:nvSpPr>
          <p:cNvPr id="360" name="Picture Placeholder 5"/>
          <p:cNvSpPr/>
          <p:nvPr/>
        </p:nvSpPr>
        <p:spPr>
          <a:xfrm>
            <a:off x="5456160" y="0"/>
            <a:ext cx="6735240" cy="6857640"/>
          </a:xfrm>
          <a:custGeom>
            <a:avLst/>
            <a:gdLst/>
            <a:ahLst/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1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90520" y="1961280"/>
            <a:ext cx="7457760" cy="404640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Authentication failed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8799480" y="2000160"/>
            <a:ext cx="274284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User requests for Protected Service resource – with no authentication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Authentication Service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rejects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request without correct </a:t>
            </a:r>
            <a:r>
              <a:rPr b="0" lang="en-US" sz="2000" spc="-1" strike="noStrike">
                <a:solidFill>
                  <a:srgbClr val="ff1f85"/>
                </a:solidFill>
                <a:latin typeface="Univers"/>
              </a:rPr>
              <a:t>X-Api-Key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User gets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401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response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EAD50B3-61C8-41A9-A560-89F81ADC9D0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Building blocks explained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20" name="Graphic 27" descr=""/>
          <p:cNvPicPr/>
          <p:nvPr/>
        </p:nvPicPr>
        <p:blipFill>
          <a:blip r:embed="rId1"/>
          <a:stretch/>
        </p:blipFill>
        <p:spPr>
          <a:xfrm>
            <a:off x="2369880" y="1690560"/>
            <a:ext cx="1702440" cy="1702800"/>
          </a:xfrm>
          <a:prstGeom prst="rect">
            <a:avLst/>
          </a:prstGeom>
          <a:ln w="0">
            <a:noFill/>
          </a:ln>
        </p:spPr>
      </p:pic>
      <p:sp>
        <p:nvSpPr>
          <p:cNvPr id="421" name="Text Placeholder 3"/>
          <p:cNvSpPr/>
          <p:nvPr/>
        </p:nvSpPr>
        <p:spPr>
          <a:xfrm>
            <a:off x="2255760" y="3624120"/>
            <a:ext cx="24076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Kubernetes</a:t>
            </a:r>
            <a:endParaRPr b="0" lang="pl-PL" sz="2800" spc="-1" strike="noStrike">
              <a:latin typeface="Arial"/>
            </a:endParaRPr>
          </a:p>
        </p:txBody>
      </p:sp>
      <p:pic>
        <p:nvPicPr>
          <p:cNvPr id="422" name="Graphic 17" descr=""/>
          <p:cNvPicPr/>
          <p:nvPr/>
        </p:nvPicPr>
        <p:blipFill>
          <a:blip r:embed="rId2"/>
          <a:stretch/>
        </p:blipFill>
        <p:spPr>
          <a:xfrm>
            <a:off x="8153280" y="1591920"/>
            <a:ext cx="1832760" cy="1836720"/>
          </a:xfrm>
          <a:prstGeom prst="rect">
            <a:avLst/>
          </a:prstGeom>
          <a:ln w="0">
            <a:noFill/>
          </a:ln>
        </p:spPr>
      </p:pic>
      <p:sp>
        <p:nvSpPr>
          <p:cNvPr id="423" name="Text Placeholder 5"/>
          <p:cNvSpPr/>
          <p:nvPr/>
        </p:nvSpPr>
        <p:spPr>
          <a:xfrm>
            <a:off x="8010720" y="3560400"/>
            <a:ext cx="22150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Pod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24" name="Text Placeholder 4"/>
          <p:cNvSpPr/>
          <p:nvPr/>
        </p:nvSpPr>
        <p:spPr>
          <a:xfrm>
            <a:off x="912960" y="4277520"/>
            <a:ext cx="518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Kubernetes is </a:t>
            </a:r>
            <a:r>
              <a:rPr b="1" lang="en-US" sz="2800" spc="-1" strike="noStrike">
                <a:solidFill>
                  <a:srgbClr val="000000"/>
                </a:solidFill>
                <a:latin typeface="Univers"/>
              </a:rPr>
              <a:t>deployment platform</a:t>
            </a: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. It makes easy to configure and run containers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25" name="Text Placeholder 6"/>
          <p:cNvSpPr/>
          <p:nvPr/>
        </p:nvSpPr>
        <p:spPr>
          <a:xfrm>
            <a:off x="6578280" y="4273560"/>
            <a:ext cx="52682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Pod is smallest </a:t>
            </a: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deployable/execution unit in Kubernetes. In our case we can think about it as </a:t>
            </a:r>
            <a:r>
              <a:rPr b="1" lang="en-US" sz="2800" spc="-1" strike="noStrike">
                <a:solidFill>
                  <a:srgbClr val="000000"/>
                </a:solidFill>
                <a:latin typeface="Univers"/>
              </a:rPr>
              <a:t>container + configuration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DC097A-7700-4E9D-BE94-06A657A04D57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raphic 26" descr=""/>
          <p:cNvPicPr/>
          <p:nvPr/>
        </p:nvPicPr>
        <p:blipFill>
          <a:blip r:embed="rId1"/>
          <a:stretch/>
        </p:blipFill>
        <p:spPr>
          <a:xfrm>
            <a:off x="8153280" y="1641240"/>
            <a:ext cx="1832760" cy="1836720"/>
          </a:xfrm>
          <a:prstGeom prst="rect">
            <a:avLst/>
          </a:prstGeom>
          <a:ln w="0">
            <a:noFill/>
          </a:ln>
        </p:spPr>
      </p:pic>
      <p:pic>
        <p:nvPicPr>
          <p:cNvPr id="427" name="Graphic 21" descr=""/>
          <p:cNvPicPr/>
          <p:nvPr/>
        </p:nvPicPr>
        <p:blipFill>
          <a:blip r:embed="rId2"/>
          <a:stretch/>
        </p:blipFill>
        <p:spPr>
          <a:xfrm>
            <a:off x="2304720" y="1690560"/>
            <a:ext cx="1832760" cy="1836720"/>
          </a:xfrm>
          <a:prstGeom prst="rect">
            <a:avLst/>
          </a:prstGeom>
          <a:ln w="0">
            <a:noFill/>
          </a:ln>
        </p:spPr>
      </p:pic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Building blocks explained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30" name="Text Placeholder 3"/>
          <p:cNvSpPr/>
          <p:nvPr/>
        </p:nvSpPr>
        <p:spPr>
          <a:xfrm>
            <a:off x="2017440" y="3635640"/>
            <a:ext cx="24076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Ingress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31" name="Text Placeholder 5"/>
          <p:cNvSpPr/>
          <p:nvPr/>
        </p:nvSpPr>
        <p:spPr>
          <a:xfrm>
            <a:off x="8010720" y="3560400"/>
            <a:ext cx="22150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Service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32" name="Text Placeholder 4"/>
          <p:cNvSpPr/>
          <p:nvPr/>
        </p:nvSpPr>
        <p:spPr>
          <a:xfrm>
            <a:off x="912960" y="4277520"/>
            <a:ext cx="518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Ingress is an API object that provides routing rules to manage access to the services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33" name="Text Placeholder 6"/>
          <p:cNvSpPr/>
          <p:nvPr/>
        </p:nvSpPr>
        <p:spPr>
          <a:xfrm>
            <a:off x="6578280" y="4273560"/>
            <a:ext cx="526824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Kubernetes service is a logical abstraction for a deployed group of pods in a cluster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F7E4ED-40B2-4208-989A-8BB372B507A9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Building blocks explained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Ingress vs Ingress controller?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Ingress is an API object. Ingress-controller is reverse proxy, e.g. nginx.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38" name="Graphic 21" descr=""/>
          <p:cNvPicPr/>
          <p:nvPr/>
        </p:nvPicPr>
        <p:blipFill>
          <a:blip r:embed="rId1"/>
          <a:stretch/>
        </p:blipFill>
        <p:spPr>
          <a:xfrm>
            <a:off x="8149320" y="2093040"/>
            <a:ext cx="1832760" cy="18367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65B64C-6376-4B15-9796-8CB5F807FA62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Implementation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51200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There are many ways to implement that, but there is one particular...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43" name="Picture 5" descr=""/>
          <p:cNvPicPr/>
          <p:nvPr/>
        </p:nvPicPr>
        <p:blipFill>
          <a:blip r:embed="rId1"/>
          <a:stretch/>
        </p:blipFill>
        <p:spPr>
          <a:xfrm>
            <a:off x="934200" y="2505240"/>
            <a:ext cx="6931440" cy="36842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6CBF90-4307-492D-AB87-28206A8C719A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3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36520" y="1961280"/>
            <a:ext cx="7433640" cy="447372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Implementation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8799480" y="2000160"/>
            <a:ext cx="274284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We are using external basic authentication feature of ingress-nginx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48" name="Picture 9" descr=""/>
          <p:cNvPicPr/>
          <p:nvPr/>
        </p:nvPicPr>
        <p:blipFill>
          <a:blip r:embed="rId2"/>
          <a:stretch/>
        </p:blipFill>
        <p:spPr>
          <a:xfrm>
            <a:off x="1588680" y="2329920"/>
            <a:ext cx="4112640" cy="2973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F2010-5D9D-473E-BFF9-BEF6852A7BB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External basic authentication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383160" y="2000160"/>
            <a:ext cx="515916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For every incoming request, Ingress is calling Auth Service for authentication.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Auth Service can return code 401 or 200. If 200 is returned, ingress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permits 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request and for 401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rejects it.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52" name="Picture 9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1961280"/>
            <a:ext cx="3257640" cy="39924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FB17DB9-7964-4A02-A138-86903F5C2302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Box 9"/>
          <p:cNvSpPr/>
          <p:nvPr/>
        </p:nvSpPr>
        <p:spPr>
          <a:xfrm>
            <a:off x="906120" y="2010600"/>
            <a:ext cx="7450560" cy="30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apiVersion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networking.k8s.io/v1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 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kind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Ingress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 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(…)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    </a:t>
            </a: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nginx.ingress.kubernetes.io/rewrite-target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/$1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   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    </a:t>
            </a: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nginx.ingress.kubernetes.io/auth-url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http://auth-service.default.svc.cluster.local:8080/verify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 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spec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(…)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paths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 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- </a:t>
            </a: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path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/public-service/(.*)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 </a:t>
            </a:r>
            <a:endParaRPr b="0" lang="pl-PL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- </a:t>
            </a:r>
            <a:r>
              <a:rPr b="0" lang="en-US" sz="1800" spc="-1" strike="noStrike">
                <a:solidFill>
                  <a:srgbClr val="f92672"/>
                </a:solidFill>
                <a:latin typeface="Univers"/>
              </a:rPr>
              <a:t>path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: 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</a:rPr>
              <a:t>/protected-service/(.*)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 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Ingress definition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56" name="TextBox 10"/>
          <p:cNvSpPr/>
          <p:nvPr/>
        </p:nvSpPr>
        <p:spPr>
          <a:xfrm>
            <a:off x="7599960" y="2008440"/>
            <a:ext cx="3712680" cy="19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f9267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  <a:ea typeface="Univers"/>
              </a:rPr>
              <a:t>rewrite-target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 – removes prefixes</a:t>
            </a:r>
            <a:endParaRPr b="0" lang="pl-PL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9267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92672"/>
                </a:solidFill>
                <a:latin typeface="Univers"/>
                <a:ea typeface="Univers"/>
              </a:rPr>
              <a:t>auth-url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 – points to Auth Service endpoint to which ingress will be sending requests</a:t>
            </a:r>
            <a:endParaRPr b="0" lang="pl-PL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two paths on one ingress: 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  <a:ea typeface="Univers"/>
              </a:rPr>
              <a:t>/public-service/(.*)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 and </a:t>
            </a:r>
            <a:r>
              <a:rPr b="0" lang="en-US" sz="1800" spc="-1" strike="noStrike">
                <a:solidFill>
                  <a:srgbClr val="ae81ff"/>
                </a:solidFill>
                <a:latin typeface="Univers"/>
                <a:ea typeface="Univers"/>
              </a:rPr>
              <a:t>/protected-service/(.*)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A6B1DDE-C067-41F6-A9FE-4904B5879B2B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Test it!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Deployment to minikube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1051200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Install minikube 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Univers"/>
                <a:ea typeface="Univers"/>
                <a:hlinkClick r:id="rId1"/>
              </a:rPr>
              <a:t>https://minikube.sigs.k8s.io/docs/start/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Clone 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Univers"/>
                <a:ea typeface="Univers"/>
                <a:hlinkClick r:id="rId2"/>
              </a:rPr>
              <a:t>https://github.com/xvnpw/k8s-ingress-auth-bypass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61" name="Picture 4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904320" y="3403080"/>
            <a:ext cx="7185240" cy="29527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4CF4146-32AB-4E2A-84C5-EB692AF666B2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3" descr=""/>
          <p:cNvPicPr/>
          <p:nvPr/>
        </p:nvPicPr>
        <p:blipFill>
          <a:blip r:embed="rId1"/>
          <a:stretch/>
        </p:blipFill>
        <p:spPr>
          <a:xfrm>
            <a:off x="948600" y="2086560"/>
            <a:ext cx="8801640" cy="3252960"/>
          </a:xfrm>
          <a:prstGeom prst="rect">
            <a:avLst/>
          </a:prstGeom>
          <a:ln w="0">
            <a:noFill/>
          </a:ln>
        </p:spPr>
      </p:pic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Verification of requirements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65" name="Picture 6" descr="Thumbs Up Chicken"/>
          <p:cNvPicPr/>
          <p:nvPr/>
        </p:nvPicPr>
        <p:blipFill>
          <a:blip r:embed="rId2"/>
          <a:stretch/>
        </p:blipFill>
        <p:spPr>
          <a:xfrm>
            <a:off x="1672200" y="5062680"/>
            <a:ext cx="1927080" cy="1927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8ABFEE-7BB1-479A-82E5-C500EC3707B5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traight Connector 20"/>
          <p:cNvSpPr/>
          <p:nvPr/>
        </p:nvSpPr>
        <p:spPr>
          <a:xfrm>
            <a:off x="715680" y="356760"/>
            <a:ext cx="360" cy="649260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Rectangle 2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657840" y="467280"/>
            <a:ext cx="4195440" cy="20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Univers"/>
              </a:rPr>
              <a:t>About me</a:t>
            </a:r>
            <a:endParaRPr b="0" lang="en-US" sz="4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64" name="Graphic 11"/>
          <p:cNvSpPr/>
          <p:nvPr/>
        </p:nvSpPr>
        <p:spPr>
          <a:xfrm>
            <a:off x="1005120" y="7038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Graphic 12"/>
          <p:cNvSpPr/>
          <p:nvPr/>
        </p:nvSpPr>
        <p:spPr>
          <a:xfrm>
            <a:off x="422640" y="156276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Freeform: Shape 28"/>
          <p:cNvSpPr/>
          <p:nvPr/>
        </p:nvSpPr>
        <p:spPr>
          <a:xfrm>
            <a:off x="2159640" y="0"/>
            <a:ext cx="4195440" cy="3095280"/>
          </a:xfrm>
          <a:custGeom>
            <a:avLst/>
            <a:gdLst/>
            <a:ahLst/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Picture 16" descr="A person wearing a mask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036240" y="165960"/>
            <a:ext cx="2353680" cy="2353680"/>
          </a:xfrm>
          <a:prstGeom prst="rect">
            <a:avLst/>
          </a:prstGeom>
          <a:ln w="0">
            <a:noFill/>
          </a:ln>
        </p:spPr>
      </p:pic>
      <p:sp>
        <p:nvSpPr>
          <p:cNvPr id="368" name="Freeform: Shape 30"/>
          <p:cNvSpPr/>
          <p:nvPr/>
        </p:nvSpPr>
        <p:spPr>
          <a:xfrm>
            <a:off x="0" y="2779560"/>
            <a:ext cx="4830840" cy="4078080"/>
          </a:xfrm>
          <a:custGeom>
            <a:avLst/>
            <a:gdLst/>
            <a:ahLst/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9" name="Graphic 21" descr=""/>
          <p:cNvPicPr/>
          <p:nvPr/>
        </p:nvPicPr>
        <p:blipFill>
          <a:blip r:embed="rId2"/>
          <a:stretch/>
        </p:blipFill>
        <p:spPr>
          <a:xfrm>
            <a:off x="663480" y="3684600"/>
            <a:ext cx="2835720" cy="275256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657840" y="2990880"/>
            <a:ext cx="4195440" cy="2913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Blog: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Univers"/>
                <a:hlinkClick r:id="rId3"/>
              </a:rPr>
              <a:t>https://xvnpw.github.io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Twitter: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Univers"/>
                <a:hlinkClick r:id="rId4"/>
              </a:rPr>
              <a:t>https://twitter.com/xvnpw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Github: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Univers"/>
                <a:hlinkClick r:id="rId5"/>
              </a:rPr>
              <a:t>https://github.com/xvnpw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71" name="Graphic 10"/>
          <p:cNvSpPr/>
          <p:nvPr/>
        </p:nvSpPr>
        <p:spPr>
          <a:xfrm>
            <a:off x="5454000" y="57751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Aft>
                <a:spcPts val="601"/>
              </a:spcAft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33603362-08F7-4F04-AF40-329604CD9E4F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374" name="Straight Connector 34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Bypass in action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68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948600" y="2086560"/>
            <a:ext cx="9169920" cy="1562040"/>
          </a:xfrm>
          <a:prstGeom prst="rect">
            <a:avLst/>
          </a:prstGeom>
          <a:ln w="0">
            <a:noFill/>
          </a:ln>
        </p:spPr>
      </p:pic>
      <p:pic>
        <p:nvPicPr>
          <p:cNvPr id="469" name="Picture 3" descr="Thinking Chicken"/>
          <p:cNvPicPr/>
          <p:nvPr/>
        </p:nvPicPr>
        <p:blipFill>
          <a:blip r:embed="rId2"/>
          <a:stretch/>
        </p:blipFill>
        <p:spPr>
          <a:xfrm>
            <a:off x="1387440" y="377820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739418-BC5D-4F13-9C6F-7A8DE26543A3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Univers"/>
              </a:rPr>
              <a:t>What does exactly ingress-nginx send to Auth Service?</a:t>
            </a:r>
            <a:endParaRPr b="0" lang="en-US" sz="3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8610480" y="2203920"/>
            <a:ext cx="2742840" cy="474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Headers that ingress-nginx sends to Auth-Service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73" name="Picture 9" descr=""/>
          <p:cNvPicPr/>
          <p:nvPr/>
        </p:nvPicPr>
        <p:blipFill>
          <a:blip r:embed="rId1"/>
          <a:stretch/>
        </p:blipFill>
        <p:spPr>
          <a:xfrm>
            <a:off x="1588680" y="2329920"/>
            <a:ext cx="4112640" cy="29736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4" descr="Graphical user interface, text, application, email&#10;&#10;Description automatically generated"/>
          <p:cNvPicPr/>
          <p:nvPr/>
        </p:nvPicPr>
        <p:blipFill>
          <a:blip r:embed="rId2"/>
          <a:stretch/>
        </p:blipFill>
        <p:spPr>
          <a:xfrm>
            <a:off x="907920" y="2117880"/>
            <a:ext cx="7114680" cy="30628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8B7AAD-8BB6-4F4A-9B10-4D86F7E51EA6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Univers"/>
              </a:rPr>
              <a:t>What does exactly ingress-nginx send to Auth Service?</a:t>
            </a:r>
            <a:endParaRPr b="0" lang="en-US" sz="3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946080" y="4110480"/>
            <a:ext cx="10407600" cy="224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Those headers are set in ingress-nginx source file 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nginx.tmpl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$request_uri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 description in nginx documentation is very short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78" name="Picture 6" descr=""/>
          <p:cNvPicPr/>
          <p:nvPr/>
        </p:nvPicPr>
        <p:blipFill>
          <a:blip r:embed="rId1"/>
          <a:stretch/>
        </p:blipFill>
        <p:spPr>
          <a:xfrm>
            <a:off x="838080" y="2282040"/>
            <a:ext cx="10104480" cy="83196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7" descr="A picture containing logo&#10;&#10;Description automatically generated"/>
          <p:cNvPicPr/>
          <p:nvPr/>
        </p:nvPicPr>
        <p:blipFill>
          <a:blip r:embed="rId2"/>
          <a:stretch/>
        </p:blipFill>
        <p:spPr>
          <a:xfrm>
            <a:off x="946080" y="3117600"/>
            <a:ext cx="9272160" cy="826200"/>
          </a:xfrm>
          <a:prstGeom prst="rect">
            <a:avLst/>
          </a:prstGeom>
          <a:ln w="0">
            <a:noFill/>
          </a:ln>
        </p:spPr>
      </p:pic>
      <p:sp>
        <p:nvSpPr>
          <p:cNvPr id="480" name="Oval 4"/>
          <p:cNvSpPr/>
          <p:nvPr/>
        </p:nvSpPr>
        <p:spPr>
          <a:xfrm>
            <a:off x="195480" y="2282040"/>
            <a:ext cx="310320" cy="310320"/>
          </a:xfrm>
          <a:prstGeom prst="ellipse">
            <a:avLst/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1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81" name="Oval 17"/>
          <p:cNvSpPr/>
          <p:nvPr/>
        </p:nvSpPr>
        <p:spPr>
          <a:xfrm>
            <a:off x="195480" y="3120480"/>
            <a:ext cx="310320" cy="310320"/>
          </a:xfrm>
          <a:prstGeom prst="ellipse">
            <a:avLst/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2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308B45D-45EC-44B4-8879-AFECBB30C5C1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Univers"/>
              </a:rPr>
              <a:t>What does exactly ingress-nginx send to Auth Service?</a:t>
            </a:r>
            <a:endParaRPr b="0" lang="en-US" sz="3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84" name="Rectangle: Rounded Corners 6"/>
          <p:cNvSpPr/>
          <p:nvPr/>
        </p:nvSpPr>
        <p:spPr>
          <a:xfrm>
            <a:off x="3184200" y="2048040"/>
            <a:ext cx="5823000" cy="720360"/>
          </a:xfrm>
          <a:prstGeom prst="roundRect">
            <a:avLst>
              <a:gd name="adj" fmla="val 16667"/>
            </a:avLst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GET /public-service/../protected-service/protected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85" name="Rectangle: Rounded Corners 15"/>
          <p:cNvSpPr/>
          <p:nvPr/>
        </p:nvSpPr>
        <p:spPr>
          <a:xfrm>
            <a:off x="3184200" y="3556080"/>
            <a:ext cx="5823000" cy="720360"/>
          </a:xfrm>
          <a:prstGeom prst="roundRect">
            <a:avLst>
              <a:gd name="adj" fmla="val 16667"/>
            </a:avLst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$request_uri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86" name="Rectangle: Rounded Corners 16"/>
          <p:cNvSpPr/>
          <p:nvPr/>
        </p:nvSpPr>
        <p:spPr>
          <a:xfrm>
            <a:off x="3184200" y="4984920"/>
            <a:ext cx="5823000" cy="720360"/>
          </a:xfrm>
          <a:prstGeom prst="roundRect">
            <a:avLst>
              <a:gd name="adj" fmla="val 16667"/>
            </a:avLst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X-Original-URL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87" name="Straight Arrow Connector 8"/>
          <p:cNvSpPr/>
          <p:nvPr/>
        </p:nvSpPr>
        <p:spPr>
          <a:xfrm flipH="1">
            <a:off x="6095160" y="2768760"/>
            <a:ext cx="360" cy="78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14dff"/>
            </a:solidFill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" name="Straight Arrow Connector 18"/>
          <p:cNvSpPr/>
          <p:nvPr/>
        </p:nvSpPr>
        <p:spPr>
          <a:xfrm>
            <a:off x="6095880" y="4276800"/>
            <a:ext cx="360" cy="70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14dff"/>
            </a:solidFill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9" name="Arrow: Right 21"/>
          <p:cNvSpPr/>
          <p:nvPr/>
        </p:nvSpPr>
        <p:spPr>
          <a:xfrm>
            <a:off x="1066680" y="3634200"/>
            <a:ext cx="1836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022"/>
          </a:solidFill>
          <a:ln>
            <a:solidFill>
              <a:srgbClr val="bc6a1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ingress-nginx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90" name="Arrow: Right 22"/>
          <p:cNvSpPr/>
          <p:nvPr/>
        </p:nvSpPr>
        <p:spPr>
          <a:xfrm>
            <a:off x="1066680" y="5102640"/>
            <a:ext cx="1836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022"/>
          </a:solidFill>
          <a:ln>
            <a:solidFill>
              <a:srgbClr val="bc6a1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Auth Service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91" name="Arrow: Right 23"/>
          <p:cNvSpPr/>
          <p:nvPr/>
        </p:nvSpPr>
        <p:spPr>
          <a:xfrm>
            <a:off x="1066680" y="2165760"/>
            <a:ext cx="183636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022"/>
          </a:solidFill>
          <a:ln>
            <a:solidFill>
              <a:srgbClr val="bc6a1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user request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C0A0A17-0AF3-4D4A-B697-2A48EFCDEFD9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Main observed problems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839880" y="2505240"/>
            <a:ext cx="86767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Ingress-nginx is resolving services based on normalized URIs but sending to basic external authentication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not 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normalize URIs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No documentation about possible security risks in ingress-nginx due to not normalized URIs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Calibri"/>
              </a:rPr>
              <a:t>Auth Service is not normalizing incoming URIs – </a:t>
            </a:r>
            <a:r>
              <a:rPr b="0" lang="en-US" sz="2000" spc="-1" strike="noStrike">
                <a:solidFill>
                  <a:srgbClr val="ff1f85"/>
                </a:solidFill>
                <a:latin typeface="Univers"/>
                <a:ea typeface="Calibri"/>
              </a:rPr>
              <a:t>RTFM?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495" name="Scroll: Vertical 4"/>
          <p:cNvSpPr/>
          <p:nvPr/>
        </p:nvSpPr>
        <p:spPr>
          <a:xfrm>
            <a:off x="9641160" y="2003760"/>
            <a:ext cx="1260360" cy="1127160"/>
          </a:xfrm>
          <a:prstGeom prst="verticalScroll">
            <a:avLst>
              <a:gd name="adj" fmla="val 12500"/>
            </a:avLst>
          </a:prstGeom>
          <a:solidFill>
            <a:srgbClr val="ff9022"/>
          </a:solidFill>
          <a:ln>
            <a:solidFill>
              <a:srgbClr val="bc6a1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Root Cause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C5D02B3-D4AC-46A5-B4A2-23692160DEA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  <a:ea typeface="Calibri"/>
              </a:rPr>
              <a:t>Auth Service is not normalizing incoming URIs – </a:t>
            </a:r>
            <a:r>
              <a:rPr b="0" lang="en-US" sz="5400" spc="-1" strike="noStrike">
                <a:solidFill>
                  <a:srgbClr val="ff1f85"/>
                </a:solidFill>
                <a:latin typeface="Univers"/>
                <a:ea typeface="Calibri"/>
              </a:rPr>
              <a:t>RTFM?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98" name="Picture 8" descr=""/>
          <p:cNvPicPr/>
          <p:nvPr/>
        </p:nvPicPr>
        <p:blipFill>
          <a:blip r:embed="rId1"/>
          <a:stretch/>
        </p:blipFill>
        <p:spPr>
          <a:xfrm>
            <a:off x="838080" y="2111040"/>
            <a:ext cx="8510760" cy="3965400"/>
          </a:xfrm>
          <a:prstGeom prst="rect">
            <a:avLst/>
          </a:prstGeom>
          <a:ln w="0">
            <a:noFill/>
          </a:ln>
        </p:spPr>
      </p:pic>
      <p:pic>
        <p:nvPicPr>
          <p:cNvPr id="499" name="Picture 10" descr=""/>
          <p:cNvPicPr/>
          <p:nvPr/>
        </p:nvPicPr>
        <p:blipFill>
          <a:blip r:embed="rId2"/>
          <a:stretch/>
        </p:blipFill>
        <p:spPr>
          <a:xfrm>
            <a:off x="5783040" y="1788480"/>
            <a:ext cx="6096240" cy="297000"/>
          </a:xfrm>
          <a:prstGeom prst="rect">
            <a:avLst/>
          </a:prstGeom>
          <a:ln w="0">
            <a:noFill/>
          </a:ln>
        </p:spPr>
      </p:pic>
      <p:sp>
        <p:nvSpPr>
          <p:cNvPr id="500" name="Connector: Curved 15"/>
          <p:cNvSpPr/>
          <p:nvPr/>
        </p:nvSpPr>
        <p:spPr>
          <a:xfrm flipH="1" rot="16200000">
            <a:off x="8085600" y="2830320"/>
            <a:ext cx="2008080" cy="518040"/>
          </a:xfrm>
          <a:prstGeom prst="curvedConnector4">
            <a:avLst>
              <a:gd name="adj1" fmla="val 634"/>
              <a:gd name="adj2" fmla="val 305707"/>
            </a:avLst>
          </a:prstGeom>
          <a:noFill/>
          <a:ln>
            <a:solidFill>
              <a:srgbClr val="ff1f85"/>
            </a:solidFill>
            <a:tailEnd len="med" type="triangle" w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97C36AB-A3B7-4068-8276-EED7FC34622F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Root cause – bad design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8799480" y="2000160"/>
            <a:ext cx="274284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The root cause for this vulnerability is bad design. Ingress-nginx is using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normalized 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URI to choose service, but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not normalized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in calls to external authentication service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04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90520" y="1961280"/>
            <a:ext cx="6815880" cy="3922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C754CF-9CE6-4337-8E92-BC4F5CD8DCF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Hunting in github for not-normalized URIs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51200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X-Original-URL and X-Auth-Request-Redirect headers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1051200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CVE-2021-43557 in Apache APISIX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Pomerium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Authelia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09" name="Picture 4" descr=""/>
          <p:cNvPicPr/>
          <p:nvPr/>
        </p:nvPicPr>
        <p:blipFill>
          <a:blip r:embed="rId1"/>
          <a:stretch/>
        </p:blipFill>
        <p:spPr>
          <a:xfrm>
            <a:off x="838080" y="2915640"/>
            <a:ext cx="1839600" cy="385200"/>
          </a:xfrm>
          <a:prstGeom prst="rect">
            <a:avLst/>
          </a:prstGeom>
          <a:ln w="0">
            <a:noFill/>
          </a:ln>
        </p:spPr>
      </p:pic>
      <p:pic>
        <p:nvPicPr>
          <p:cNvPr id="510" name="Picture 5" descr=""/>
          <p:cNvPicPr/>
          <p:nvPr/>
        </p:nvPicPr>
        <p:blipFill>
          <a:blip r:embed="rId2"/>
          <a:stretch/>
        </p:blipFill>
        <p:spPr>
          <a:xfrm>
            <a:off x="2797200" y="3006720"/>
            <a:ext cx="8062920" cy="3376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6" descr=""/>
          <p:cNvPicPr/>
          <p:nvPr/>
        </p:nvPicPr>
        <p:blipFill>
          <a:blip r:embed="rId3"/>
          <a:stretch/>
        </p:blipFill>
        <p:spPr>
          <a:xfrm>
            <a:off x="811800" y="3814200"/>
            <a:ext cx="1866600" cy="45684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8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2905920" y="3876480"/>
            <a:ext cx="5051880" cy="117936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9" descr="A picture containing text, clipart&#10;&#10;Description automatically generated"/>
          <p:cNvPicPr/>
          <p:nvPr/>
        </p:nvPicPr>
        <p:blipFill>
          <a:blip r:embed="rId5"/>
          <a:stretch/>
        </p:blipFill>
        <p:spPr>
          <a:xfrm>
            <a:off x="833760" y="5549400"/>
            <a:ext cx="1715760" cy="48924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10" descr=""/>
          <p:cNvPicPr/>
          <p:nvPr/>
        </p:nvPicPr>
        <p:blipFill>
          <a:blip r:embed="rId6"/>
          <a:stretch/>
        </p:blipFill>
        <p:spPr>
          <a:xfrm>
            <a:off x="2837520" y="5730120"/>
            <a:ext cx="5613840" cy="65160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CE14BD7-076B-4FC8-B8E1-0E3BC4E0244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Other ingress controllers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graphicFrame>
        <p:nvGraphicFramePr>
          <p:cNvPr id="516" name="Table 5"/>
          <p:cNvGraphicFramePr/>
          <p:nvPr/>
        </p:nvGraphicFramePr>
        <p:xfrm>
          <a:off x="838080" y="1825560"/>
          <a:ext cx="7314840" cy="4441680"/>
        </p:xfrm>
        <a:graphic>
          <a:graphicData uri="http://schemas.openxmlformats.org/drawingml/2006/table">
            <a:tbl>
              <a:tblPr/>
              <a:tblGrid>
                <a:gridCol w="3254400"/>
                <a:gridCol w="2077200"/>
                <a:gridCol w="1983240"/>
              </a:tblGrid>
              <a:tr h="582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Univers"/>
                        </a:rPr>
                        <a:t>Ingress Name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243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Univers"/>
                        </a:rPr>
                        <a:t>Reverse proxy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1f8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Univers"/>
                        </a:rPr>
                        <a:t>Vulnerable?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83b6"/>
                    </a:solidFill>
                  </a:tcPr>
                </a:tc>
              </a:tr>
              <a:tr h="9003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Traefik Kubernetes Ingress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288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Traefik Proxy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288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No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288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582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HAProxy Ingress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HAProxy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No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82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Apache APISIX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Nginx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Fixed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82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Skipper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Skipper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No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82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Emissary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Envoy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No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30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Kong</a:t>
                      </a:r>
                      <a:endParaRPr b="0" lang="pl-PL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F5 NGINX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6480">
                      <a:solidFill>
                        <a:srgbClr val="243fff"/>
                      </a:solidFill>
                    </a:lnL>
                    <a:lnR w="2880">
                      <a:solidFill>
                        <a:srgbClr val="ff1f85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Nginx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1f85"/>
                      </a:solidFill>
                    </a:lnL>
                    <a:lnR w="2880">
                      <a:solidFill>
                        <a:srgbClr val="ff83b6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Univers"/>
                        </a:rPr>
                        <a:t>With custom plugin</a:t>
                      </a:r>
                      <a:endParaRPr b="0" lang="pl-PL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ff83b6"/>
                      </a:solidFill>
                    </a:lnL>
                    <a:lnR w="2880">
                      <a:solidFill>
                        <a:srgbClr val="ff9022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7" name="PlaceHolder 2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18" name="Content Placeholder 3"/>
          <p:cNvSpPr/>
          <p:nvPr/>
        </p:nvSpPr>
        <p:spPr>
          <a:xfrm>
            <a:off x="8610480" y="1825560"/>
            <a:ext cx="2903400" cy="40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Only ingress controllers based on </a:t>
            </a:r>
            <a:r>
              <a:rPr b="1" lang="en-US" sz="2800" spc="-1" strike="noStrike">
                <a:solidFill>
                  <a:srgbClr val="000000"/>
                </a:solidFill>
                <a:latin typeface="Univers"/>
              </a:rPr>
              <a:t>nginx </a:t>
            </a: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are vulnerable</a:t>
            </a:r>
            <a:endParaRPr b="0" lang="pl-PL" sz="2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Others are not vulnerable and some like </a:t>
            </a:r>
            <a:r>
              <a:rPr b="1" lang="en-US" sz="2800" spc="-1" strike="noStrike">
                <a:solidFill>
                  <a:srgbClr val="000000"/>
                </a:solidFill>
                <a:latin typeface="Univers"/>
              </a:rPr>
              <a:t>Emissary</a:t>
            </a:r>
            <a:r>
              <a:rPr b="0" lang="en-US" sz="2800" spc="-1" strike="noStrike">
                <a:solidFill>
                  <a:srgbClr val="000000"/>
                </a:solidFill>
                <a:latin typeface="Univers"/>
              </a:rPr>
              <a:t> has documentation about this particular risk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74A36F6-344E-4FA2-972D-6A246E36C806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Envoy – well documented risk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2369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https://github.com/envoyproxy/envoy/security/advisories/GHSA-xcx5-93pw-jw2w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1051200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https://www.getambassador.io/docs/edge-stack/latest/topics/running/ambassador/#rejecting-client-requests-with-escaped-slashes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23" name="Picture 5" descr=""/>
          <p:cNvPicPr/>
          <p:nvPr/>
        </p:nvPicPr>
        <p:blipFill>
          <a:blip r:embed="rId1"/>
          <a:stretch/>
        </p:blipFill>
        <p:spPr>
          <a:xfrm>
            <a:off x="933840" y="2560320"/>
            <a:ext cx="9017640" cy="20192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88746E-5EA5-4DE1-8C29-EEF9F65702DB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867240" y="2446560"/>
            <a:ext cx="4434480" cy="1964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Univers"/>
              </a:rPr>
              <a:t>Introduction</a:t>
            </a:r>
            <a:endParaRPr b="0" lang="en-US" sz="45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6392520" y="536400"/>
            <a:ext cx="4518000" cy="578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Rule nr 1: questions at the end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Who knows/uses Kubernetes?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Who knows/uses ingress-nginx?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</a:rPr>
              <a:t>Who knows/uses external authentication in ingress-nginx?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dt" idx="24"/>
          </p:nvPr>
        </p:nvSpPr>
        <p:spPr>
          <a:xfrm>
            <a:off x="5785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376357-836A-4C9E-8641-7864A6C58A8A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Bad disclosure and fix process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2369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Both from ingress-nginx and nginx itself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pic>
        <p:nvPicPr>
          <p:cNvPr id="526" name="Content Placeholder 6" descr=""/>
          <p:cNvPicPr/>
          <p:nvPr/>
        </p:nvPicPr>
        <p:blipFill>
          <a:blip r:embed="rId1"/>
          <a:stretch/>
        </p:blipFill>
        <p:spPr>
          <a:xfrm>
            <a:off x="838080" y="2640960"/>
            <a:ext cx="9609840" cy="1325160"/>
          </a:xfrm>
          <a:prstGeom prst="rect">
            <a:avLst/>
          </a:prstGeom>
          <a:ln w="0">
            <a:noFill/>
          </a:ln>
        </p:spPr>
      </p:pic>
      <p:sp>
        <p:nvSpPr>
          <p:cNvPr id="527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28" name="Picture 8" descr=""/>
          <p:cNvPicPr/>
          <p:nvPr/>
        </p:nvPicPr>
        <p:blipFill>
          <a:blip r:embed="rId2"/>
          <a:stretch/>
        </p:blipFill>
        <p:spPr>
          <a:xfrm>
            <a:off x="838080" y="4080600"/>
            <a:ext cx="5558760" cy="950400"/>
          </a:xfrm>
          <a:prstGeom prst="rect">
            <a:avLst/>
          </a:prstGeom>
          <a:ln w="0">
            <a:noFill/>
          </a:ln>
        </p:spPr>
      </p:pic>
      <p:pic>
        <p:nvPicPr>
          <p:cNvPr id="529" name="Picture 10" descr="Ashamed Chicken"/>
          <p:cNvPicPr/>
          <p:nvPr/>
        </p:nvPicPr>
        <p:blipFill>
          <a:blip r:embed="rId3"/>
          <a:stretch/>
        </p:blipFill>
        <p:spPr>
          <a:xfrm>
            <a:off x="7467480" y="3023280"/>
            <a:ext cx="3809520" cy="3809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2B8004A-DBFB-41AF-9A3B-769A7BE40848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…</a:t>
            </a: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anger leads to CVE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3813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Hunting for $request_uri variable in Apache APISIX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pic>
        <p:nvPicPr>
          <p:cNvPr id="532" name="Content Placeholder 7" descr=""/>
          <p:cNvPicPr/>
          <p:nvPr/>
        </p:nvPicPr>
        <p:blipFill>
          <a:blip r:embed="rId1"/>
          <a:stretch/>
        </p:blipFill>
        <p:spPr>
          <a:xfrm>
            <a:off x="912960" y="3447360"/>
            <a:ext cx="7563240" cy="314280"/>
          </a:xfrm>
          <a:prstGeom prst="rect">
            <a:avLst/>
          </a:prstGeom>
          <a:ln w="0">
            <a:noFill/>
          </a:ln>
        </p:spPr>
      </p:pic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912960" y="2505240"/>
            <a:ext cx="1009980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Apache APISIX is using $request_uri in uri-blocker plugin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As $request_uri is not normalized, it’s possible to use path-traversal to confuse it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>
              <a:lnSpc>
                <a:spcPts val="25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ff1f8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1f85"/>
                </a:solidFill>
                <a:latin typeface="Univers"/>
              </a:rPr>
              <a:t>CVE-2021-43557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 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35" name="Picture 22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1114560" y="4467960"/>
            <a:ext cx="2085480" cy="176076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21F318-B07A-4634-BA5A-4D41A03F0AB7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Mitigations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912240" y="1586880"/>
            <a:ext cx="86767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Defense in depth – all inputs should be validated, sanitized and encoded to context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In ingress-nginx you can: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1" marL="971640" indent="-28584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Split ingress definition into multiply ingresses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1" marL="971640" indent="-28584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Normalize URI before usage in Auth Service – can you be sure that your implementation of normalization is same as nginx ?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lvl="1" marL="971640" indent="-28584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Use the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 $service_name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  <a:ea typeface="Univers"/>
              </a:rPr>
              <a:t> variable like this: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539" name="Picture 3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440720" y="4168800"/>
            <a:ext cx="7468920" cy="2204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9E57322-4CB6-4EA1-BC0B-4F245C7116F0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988920"/>
            <a:ext cx="4984200" cy="1491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Summary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838080" y="2814480"/>
            <a:ext cx="4984200" cy="335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Check your project for using </a:t>
            </a:r>
            <a:r>
              <a:rPr b="1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X-Original-Url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, </a:t>
            </a:r>
            <a:r>
              <a:rPr b="1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X-Auth-Request-Redirect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 headers and </a:t>
            </a:r>
            <a:r>
              <a:rPr b="1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$request_uri </a:t>
            </a: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variable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Don't trust inputs, especially in sensitive context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HackerOne report: 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Univers"/>
                <a:ea typeface="Univers"/>
                <a:hlinkClick r:id="rId1"/>
              </a:rPr>
              <a:t>https://hackerone.com/reports/1357948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Univers"/>
                <a:ea typeface="Univers"/>
              </a:rPr>
              <a:t>Github repo: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Univers"/>
                <a:ea typeface="Univers"/>
                <a:hlinkClick r:id="rId2"/>
              </a:rPr>
              <a:t>https://github.com/xvnpw/k8s-ingress-auth-bypass</a:t>
            </a:r>
            <a:endParaRPr b="0" lang="en-US" sz="18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42" name="Picture Placeholder 5"/>
          <p:cNvSpPr/>
          <p:nvPr/>
        </p:nvSpPr>
        <p:spPr>
          <a:xfrm>
            <a:off x="7464600" y="1678320"/>
            <a:ext cx="4267440" cy="4267440"/>
          </a:xfrm>
          <a:custGeom>
            <a:avLst/>
            <a:gdLst/>
            <a:ahLst/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5BB60B-C5F9-44B0-8803-C9395640D198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5" descr="Wooden blocks with question marks"/>
          <p:cNvPicPr/>
          <p:nvPr/>
        </p:nvPicPr>
        <p:blipFill>
          <a:blip r:embed="rId1"/>
          <a:srcRect l="0" t="7813" r="0" b="781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traight Connector 38"/>
          <p:cNvSpPr/>
          <p:nvPr/>
        </p:nvSpPr>
        <p:spPr>
          <a:xfrm>
            <a:off x="715680" y="356760"/>
            <a:ext cx="360" cy="649260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Rectangle 4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356160" y="2182320"/>
            <a:ext cx="4394880" cy="171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5400" spc="398" strike="noStrike">
                <a:solidFill>
                  <a:srgbClr val="000000"/>
                </a:solidFill>
                <a:latin typeface="Univers"/>
              </a:rPr>
              <a:t>THANK YOU!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548" name="Rectangle 42"/>
          <p:cNvSpPr/>
          <p:nvPr/>
        </p:nvSpPr>
        <p:spPr>
          <a:xfrm>
            <a:off x="0" y="0"/>
            <a:ext cx="5779440" cy="6857640"/>
          </a:xfrm>
          <a:prstGeom prst="rect">
            <a:avLst/>
          </a:prstGeom>
          <a:gradFill rotWithShape="0">
            <a:gsLst>
              <a:gs pos="0">
                <a:srgbClr val="243fff"/>
              </a:gs>
              <a:gs pos="100000">
                <a:srgbClr val="ff902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9" name="Picture 14" descr=""/>
          <p:cNvPicPr/>
          <p:nvPr/>
        </p:nvPicPr>
        <p:blipFill>
          <a:blip r:embed="rId1"/>
          <a:stretch/>
        </p:blipFill>
        <p:spPr>
          <a:xfrm>
            <a:off x="279000" y="2182320"/>
            <a:ext cx="5221440" cy="2493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2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Aft>
                <a:spcPts val="601"/>
              </a:spcAft>
              <a:buNone/>
              <a:defRPr b="1" lang="en-US" sz="1200" spc="97" strike="noStrike" cap="all">
                <a:solidFill>
                  <a:srgbClr val="fff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US" sz="1200" spc="97" strike="noStrike" cap="all">
                <a:solidFill>
                  <a:srgbClr val="fff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ftr" idx="56"/>
          </p:nvPr>
        </p:nvSpPr>
        <p:spPr>
          <a:xfrm rot="16200000">
            <a:off x="9812160" y="1591920"/>
            <a:ext cx="3547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Aft>
                <a:spcPts val="601"/>
              </a:spcAft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Bsides Kraków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DAAA4A7-8F9D-4E67-AD49-03CEC7A4A8F1}" type="slidenum"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&lt;numer&gt;</a:t>
            </a:fld>
            <a:endParaRPr b="0" lang="pl-PL" sz="1200" spc="-1" strike="noStrike">
              <a:latin typeface="Times New Roman"/>
            </a:endParaRPr>
          </a:p>
        </p:txBody>
      </p:sp>
      <p:sp>
        <p:nvSpPr>
          <p:cNvPr id="553" name="Straight Connector 44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243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Path traversal in ingress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34064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http://example.com/</a:t>
            </a:r>
            <a:r>
              <a:rPr b="1" lang="en-US" sz="2400" spc="-1" strike="noStrike">
                <a:solidFill>
                  <a:srgbClr val="814dff"/>
                </a:solidFill>
                <a:latin typeface="Univers"/>
              </a:rPr>
              <a:t>A</a:t>
            </a: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/../</a:t>
            </a:r>
            <a:r>
              <a:rPr b="1" lang="en-US" sz="2400" spc="-1" strike="noStrike">
                <a:solidFill>
                  <a:srgbClr val="ff9022"/>
                </a:solidFill>
                <a:latin typeface="Univers"/>
              </a:rPr>
              <a:t>B</a:t>
            </a: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/endpoint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839880" y="5174280"/>
            <a:ext cx="5157360" cy="168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/../B/endpoint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6172200" y="5155920"/>
            <a:ext cx="5182920" cy="170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/endpoint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383" name="Rectangle: Rounded Corners 8"/>
          <p:cNvSpPr/>
          <p:nvPr/>
        </p:nvSpPr>
        <p:spPr>
          <a:xfrm>
            <a:off x="3114000" y="4450680"/>
            <a:ext cx="626400" cy="567720"/>
          </a:xfrm>
          <a:prstGeom prst="roundRect">
            <a:avLst>
              <a:gd name="adj" fmla="val 16667"/>
            </a:avLst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A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384" name="Rectangle: Rounded Corners 14"/>
          <p:cNvSpPr/>
          <p:nvPr/>
        </p:nvSpPr>
        <p:spPr>
          <a:xfrm>
            <a:off x="8450640" y="4459320"/>
            <a:ext cx="626400" cy="5677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rgbClr val="ff9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B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385" name="Straight Arrow Connector 10"/>
          <p:cNvSpPr/>
          <p:nvPr/>
        </p:nvSpPr>
        <p:spPr>
          <a:xfrm flipH="1">
            <a:off x="3427560" y="2505240"/>
            <a:ext cx="2582640" cy="19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14d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Straight Arrow Connector 16"/>
          <p:cNvSpPr/>
          <p:nvPr/>
        </p:nvSpPr>
        <p:spPr>
          <a:xfrm>
            <a:off x="6010200" y="2505240"/>
            <a:ext cx="275328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9022"/>
            </a:solidFill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4B79397-1F06-4C2F-9F7E-2FF3A4298620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Path traversal in ingress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1034064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http://example.com/</a:t>
            </a:r>
            <a:r>
              <a:rPr b="1" lang="en-US" sz="2400" spc="-1" strike="noStrike">
                <a:solidFill>
                  <a:srgbClr val="814dff"/>
                </a:solidFill>
                <a:latin typeface="Univers"/>
              </a:rPr>
              <a:t>A</a:t>
            </a: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/../</a:t>
            </a:r>
            <a:r>
              <a:rPr b="1" lang="en-US" sz="2400" spc="-1" strike="noStrike">
                <a:solidFill>
                  <a:srgbClr val="ff9022"/>
                </a:solidFill>
                <a:latin typeface="Univers"/>
              </a:rPr>
              <a:t>B</a:t>
            </a: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/endpoint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839880" y="5174280"/>
            <a:ext cx="5157360" cy="168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/../B/endpoint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172200" y="5155920"/>
            <a:ext cx="5182920" cy="170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/endpoint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392" name="Rectangle: Rounded Corners 8"/>
          <p:cNvSpPr/>
          <p:nvPr/>
        </p:nvSpPr>
        <p:spPr>
          <a:xfrm>
            <a:off x="3114000" y="4450680"/>
            <a:ext cx="626400" cy="567720"/>
          </a:xfrm>
          <a:prstGeom prst="roundRect">
            <a:avLst>
              <a:gd name="adj" fmla="val 16667"/>
            </a:avLst>
          </a:prstGeom>
          <a:solidFill>
            <a:srgbClr val="814dff"/>
          </a:solidFill>
          <a:ln>
            <a:solidFill>
              <a:srgbClr val="5f3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A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393" name="Rectangle: Rounded Corners 14"/>
          <p:cNvSpPr/>
          <p:nvPr/>
        </p:nvSpPr>
        <p:spPr>
          <a:xfrm>
            <a:off x="8450640" y="4459320"/>
            <a:ext cx="626400" cy="5677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rgbClr val="ff9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B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394" name="Straight Arrow Connector 10"/>
          <p:cNvSpPr/>
          <p:nvPr/>
        </p:nvSpPr>
        <p:spPr>
          <a:xfrm flipH="1">
            <a:off x="3427560" y="2505240"/>
            <a:ext cx="2582640" cy="19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14d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Straight Arrow Connector 16"/>
          <p:cNvSpPr/>
          <p:nvPr/>
        </p:nvSpPr>
        <p:spPr>
          <a:xfrm>
            <a:off x="6010200" y="2505240"/>
            <a:ext cx="275328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9022"/>
            </a:solidFill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96" name="Content Placeholder 3"/>
          <p:cNvSpPr/>
          <p:nvPr/>
        </p:nvSpPr>
        <p:spPr>
          <a:xfrm>
            <a:off x="673920" y="2845440"/>
            <a:ext cx="5157360" cy="168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Emissary (envoy)</a:t>
            </a:r>
            <a:endParaRPr b="0" lang="pl-PL" sz="2000" spc="-1" strike="noStrike">
              <a:latin typeface="Arial"/>
            </a:endParaRPr>
          </a:p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Traefik</a:t>
            </a:r>
            <a:endParaRPr b="0" lang="pl-PL" sz="2000" spc="-1" strike="noStrike">
              <a:latin typeface="Arial"/>
            </a:endParaRPr>
          </a:p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HAProxy</a:t>
            </a:r>
            <a:endParaRPr b="0" lang="pl-PL" sz="2000" spc="-1" strike="noStrike">
              <a:latin typeface="Arial"/>
            </a:endParaRPr>
          </a:p>
        </p:txBody>
      </p:sp>
      <p:sp>
        <p:nvSpPr>
          <p:cNvPr id="397" name="Content Placeholder 3"/>
          <p:cNvSpPr/>
          <p:nvPr/>
        </p:nvSpPr>
        <p:spPr>
          <a:xfrm>
            <a:off x="7542000" y="2849760"/>
            <a:ext cx="2567520" cy="168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Ingress-nginx</a:t>
            </a:r>
            <a:endParaRPr b="0" lang="pl-PL" sz="2000" spc="-1" strike="noStrike">
              <a:latin typeface="Arial"/>
            </a:endParaRPr>
          </a:p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Kong</a:t>
            </a:r>
            <a:endParaRPr b="0" lang="pl-PL" sz="2000" spc="-1" strike="noStrike">
              <a:latin typeface="Arial"/>
            </a:endParaRPr>
          </a:p>
          <a:p>
            <a:pPr algn="ctr"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F5 NGINX</a:t>
            </a:r>
            <a:endParaRPr b="0" lang="pl-PL" sz="20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9DFECB-31AC-439E-997A-785949352660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Bypass of external authentication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Univers"/>
              </a:rPr>
              <a:t>Corner case of specific setup</a:t>
            </a:r>
            <a:endParaRPr b="0" lang="en-US" sz="2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1051200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Is not wrong on purpose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One of main reasons: poor documentation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Univers"/>
              </a:rPr>
              <a:t>Apache APISIX </a:t>
            </a:r>
            <a:r>
              <a:rPr b="0" lang="sv-SE" sz="2000" spc="-1" strike="noStrike">
                <a:solidFill>
                  <a:srgbClr val="ff1f85"/>
                </a:solidFill>
                <a:latin typeface="Univers"/>
              </a:rPr>
              <a:t>CVE-2021-43557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Univers"/>
              </a:rPr>
              <a:t>HackerOne report: https://hackerone.com/reports/1357948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Univers"/>
              </a:rPr>
              <a:t>Github issue: https://github.com/kubernetes/ingress-nginx/issues/8644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C7B553-BB11-46A7-9396-4F199F6CEC4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Example architecture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8799480" y="2181240"/>
            <a:ext cx="274284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All user requests are going through an authentication service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228600" indent="-2286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Centralize place 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to decide if the request is allowed or not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05" name="Picture 7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015920" y="2181240"/>
            <a:ext cx="7423920" cy="3718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0C88AD4-34A3-41A5-B2A5-FFDFAEFF995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Request for Public Service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799480" y="2000160"/>
            <a:ext cx="274284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Request for Public Service resource   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Authentication Service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permits all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requests to Public Service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Public Service handles the request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User gets response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pic>
        <p:nvPicPr>
          <p:cNvPr id="409" name="Picture 7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71440" y="2000160"/>
            <a:ext cx="7438680" cy="40464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BFD65A8-3259-4E5C-BB8C-9E85889CD042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1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190520" y="2000160"/>
            <a:ext cx="7419600" cy="4027320"/>
          </a:xfrm>
          <a:prstGeom prst="rect">
            <a:avLst/>
          </a:prstGeom>
          <a:ln w="0">
            <a:noFill/>
          </a:ln>
        </p:spPr>
      </p:pic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Univers"/>
              </a:rPr>
              <a:t>Request for Protected Service</a:t>
            </a:r>
            <a:endParaRPr b="0" lang="en-US" sz="54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8799480" y="2000160"/>
            <a:ext cx="2742840" cy="404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Request for Protected Service resource using </a:t>
            </a:r>
            <a:r>
              <a:rPr b="0" lang="en-US" sz="2000" spc="-1" strike="noStrike">
                <a:solidFill>
                  <a:srgbClr val="ff1f85"/>
                </a:solidFill>
                <a:latin typeface="Univers"/>
              </a:rPr>
              <a:t>X-Api-Key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Authentication Service </a:t>
            </a:r>
            <a:r>
              <a:rPr b="1" lang="en-US" sz="2000" spc="-1" strike="noStrike">
                <a:solidFill>
                  <a:srgbClr val="000000"/>
                </a:solidFill>
                <a:latin typeface="Univers"/>
              </a:rPr>
              <a:t>permits</a:t>
            </a: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 request with correct </a:t>
            </a:r>
            <a:r>
              <a:rPr b="0" lang="en-US" sz="2000" spc="-1" strike="noStrike">
                <a:solidFill>
                  <a:srgbClr val="ff1f85"/>
                </a:solidFill>
                <a:latin typeface="Univers"/>
              </a:rPr>
              <a:t>X-Api-Key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Protected Service handles request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  <a:p>
            <a:pPr marL="457200" indent="-4572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Font typeface="Univers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Univers"/>
              </a:rPr>
              <a:t>User gets response</a:t>
            </a:r>
            <a:endParaRPr b="0" lang="en-US" sz="2000" spc="-1" strike="noStrike">
              <a:solidFill>
                <a:srgbClr val="000000"/>
              </a:solidFill>
              <a:latin typeface="Univers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1200" spc="97" strike="noStrike" cap="all">
                <a:solidFill>
                  <a:srgbClr val="243fff"/>
                </a:solidFill>
                <a:latin typeface="Univer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US" sz="1200" spc="97" strike="noStrike" cap="all">
                <a:solidFill>
                  <a:srgbClr val="243fff"/>
                </a:solidFill>
                <a:latin typeface="Univers"/>
              </a:rPr>
              <a:t>2022</a:t>
            </a:r>
            <a:endParaRPr b="0" lang="pl-PL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9FBD9DE-4B0C-4547-BEB7-EA4AE7EB3B4E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B3D43-99F7-47DF-90D6-3E3028F5936C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230e9df3-be65-4c73-a93b-d1236ebd677e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537</TotalTime>
  <Application>LibreOffice/7.3.2.2$Windows_X86_64 LibreOffice_project/49f2b1bff42cfccbd8f788c8dc32c1c309559be0</Application>
  <AppVersion>15.0000</AppVersion>
  <Words>1153</Words>
  <Paragraphs>278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2022-09-12T06:44:40Z</dcterms:created>
  <dc:creator>Marcin Niemiec</dc:creator>
  <dc:description/>
  <dc:language>pl-PL</dc:language>
  <cp:lastModifiedBy/>
  <dcterms:modified xsi:type="dcterms:W3CDTF">2022-10-15T10:50:06Z</dcterms:modified>
  <cp:revision>4</cp:revision>
  <dc:subject/>
  <dc:title>Bypassing external authentication in ingress-nginx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535040-0af2-483f-adc3-a132c21e3e2b_ActionId">
    <vt:lpwstr>9a1b759f-7684-4bae-a322-f033c6237009</vt:lpwstr>
  </property>
  <property fmtid="{D5CDD505-2E9C-101B-9397-08002B2CF9AE}" pid="4" name="MSIP_Label_2a535040-0af2-483f-adc3-a132c21e3e2b_ContentBits">
    <vt:lpwstr>0</vt:lpwstr>
  </property>
  <property fmtid="{D5CDD505-2E9C-101B-9397-08002B2CF9AE}" pid="5" name="MSIP_Label_2a535040-0af2-483f-adc3-a132c21e3e2b_Enabled">
    <vt:lpwstr>true</vt:lpwstr>
  </property>
  <property fmtid="{D5CDD505-2E9C-101B-9397-08002B2CF9AE}" pid="6" name="MSIP_Label_2a535040-0af2-483f-adc3-a132c21e3e2b_Method">
    <vt:lpwstr>Standard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etDate">
    <vt:lpwstr>2022-09-12T06:44:40Z</vt:lpwstr>
  </property>
  <property fmtid="{D5CDD505-2E9C-101B-9397-08002B2CF9AE}" pid="9" name="MSIP_Label_2a535040-0af2-483f-adc3-a132c21e3e2b_SiteId">
    <vt:lpwstr>b41b72d0-4e9f-4c26-8a69-f949f367c91d</vt:lpwstr>
  </property>
  <property fmtid="{D5CDD505-2E9C-101B-9397-08002B2CF9AE}" pid="10" name="Notes">
    <vt:i4>1</vt:i4>
  </property>
  <property fmtid="{D5CDD505-2E9C-101B-9397-08002B2CF9AE}" pid="11" name="PresentationFormat">
    <vt:lpwstr>Widescreen</vt:lpwstr>
  </property>
  <property fmtid="{D5CDD505-2E9C-101B-9397-08002B2CF9AE}" pid="12" name="Slides">
    <vt:i4>35</vt:i4>
  </property>
</Properties>
</file>